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94" r:id="rId5"/>
    <p:sldId id="301" r:id="rId6"/>
    <p:sldId id="302" r:id="rId7"/>
    <p:sldId id="300" r:id="rId8"/>
    <p:sldId id="303" r:id="rId9"/>
    <p:sldId id="304" r:id="rId10"/>
    <p:sldId id="305" r:id="rId11"/>
    <p:sldId id="306" r:id="rId12"/>
    <p:sldId id="307" r:id="rId13"/>
    <p:sldId id="308" r:id="rId14"/>
    <p:sldId id="309" r:id="rId15"/>
    <p:sldId id="299" r:id="rId16"/>
  </p:sldIdLst>
  <p:sldSz cx="12192000" cy="68580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1"/>
          <p:cNvSpPr/>
          <p:nvPr/>
        </p:nvSpPr>
        <p:spPr>
          <a:xfrm>
            <a:off x="-966600" y="2172960"/>
            <a:ext cx="8210160" cy="613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CustomShape 1"/>
          <p:cNvSpPr/>
          <p:nvPr/>
        </p:nvSpPr>
        <p:spPr>
          <a:xfrm>
            <a:off x="686160" y="635760"/>
            <a:ext cx="10971000" cy="5306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</p:txBody>
      </p:sp>
      <p:sp>
        <p:nvSpPr>
          <p:cNvPr id="78" name="CustomShape 2"/>
          <p:cNvSpPr/>
          <p:nvPr/>
        </p:nvSpPr>
        <p:spPr>
          <a:xfrm>
            <a:off x="1821960" y="2700000"/>
            <a:ext cx="8583480" cy="1457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EVROPSKE VREDNOSTI I PRIMENA VEŠTAČKE INTELIGENCIJE U </a:t>
            </a:r>
          </a:p>
          <a:p>
            <a:pPr algn="ctr">
              <a:lnSpc>
                <a:spcPct val="100000"/>
              </a:lnSpc>
            </a:pPr>
            <a:r>
              <a:rPr lang="en-US" sz="32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RAZLIČITIM SEKTORIMA</a:t>
            </a:r>
            <a:endParaRPr lang="en-US" sz="3200" b="1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3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3200" b="1" strike="noStrike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 algn="ctr">
              <a:lnSpc>
                <a:spcPct val="100000"/>
              </a:lnSpc>
            </a:pPr>
            <a:r>
              <a:rPr lang="sr-Latn-RS" sz="32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Doc</a:t>
            </a:r>
            <a:r>
              <a:rPr lang="en-US" sz="32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. dr </a:t>
            </a:r>
            <a:r>
              <a:rPr lang="sr-Latn-RS" sz="32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Milena Galetin</a:t>
            </a:r>
            <a:endParaRPr lang="en-US" sz="3200" b="1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1C8556-3847-4B47-D2DC-FABFC34E5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2">
            <a:extLst>
              <a:ext uri="{FF2B5EF4-FFF2-40B4-BE49-F238E27FC236}">
                <a16:creationId xmlns:a16="http://schemas.microsoft.com/office/drawing/2014/main" id="{446F1B8B-D745-C953-6AB9-61FBFFDF0B38}"/>
              </a:ext>
            </a:extLst>
          </p:cNvPr>
          <p:cNvSpPr/>
          <p:nvPr/>
        </p:nvSpPr>
        <p:spPr>
          <a:xfrm>
            <a:off x="875071" y="1956619"/>
            <a:ext cx="9419303" cy="398554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3A30BF-05ED-B5DF-4D33-362AC5E94846}"/>
              </a:ext>
            </a:extLst>
          </p:cNvPr>
          <p:cNvSpPr txBox="1"/>
          <p:nvPr/>
        </p:nvSpPr>
        <p:spPr>
          <a:xfrm>
            <a:off x="442452" y="1956619"/>
            <a:ext cx="10978217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endParaRPr lang="sr-Latn-RS" sz="1400" b="1" dirty="0"/>
          </a:p>
          <a:p>
            <a:pPr marL="0" indent="0" algn="ctr">
              <a:buNone/>
            </a:pPr>
            <a:r>
              <a:rPr lang="en-US" b="1" dirty="0"/>
              <a:t>OBRAZOVANJE</a:t>
            </a:r>
          </a:p>
          <a:p>
            <a:pPr marL="0" indent="0" algn="ctr">
              <a:buNone/>
            </a:pPr>
            <a:endParaRPr lang="sr-Latn-RS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R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Preporu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ka</a:t>
            </a:r>
            <a:r>
              <a:rPr lang="sr-Latn-R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UNESCO o etici veštačke inteligencije </a:t>
            </a:r>
            <a:endParaRPr lang="en-US" sz="2000" kern="150" dirty="0">
              <a:effectLst/>
              <a:latin typeface="Times New Roman" panose="02020603050405020304" pitchFamily="18" charset="0"/>
              <a:ea typeface="NSimSun" panose="02010609030101010101" pitchFamily="49" charset="-12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Z</a:t>
            </a:r>
            <a:r>
              <a:rPr lang="sr-Latn-R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avršn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sr-Latn-R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dokument UNESCO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Međunarodne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konferencije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o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veštačkoj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inteligenciji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obrazovanju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-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Pekinški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konsenzus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o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veštačkoj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inteligenciji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obrazovanju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iz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2019.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godine</a:t>
            </a:r>
            <a:endParaRPr lang="en-US" sz="2000" kern="150" dirty="0">
              <a:effectLst/>
              <a:latin typeface="Times New Roman" panose="02020603050405020304" pitchFamily="18" charset="0"/>
              <a:ea typeface="NSimSun" panose="02010609030101010101" pitchFamily="49" charset="-12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Izveštaj</a:t>
            </a:r>
            <a:r>
              <a:rPr lang="en-US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u </a:t>
            </a:r>
            <a:r>
              <a:rPr lang="en-US" sz="20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okviru</a:t>
            </a:r>
            <a:r>
              <a:rPr lang="en-US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Saveta</a:t>
            </a:r>
            <a:r>
              <a:rPr lang="en-US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Evrope</a:t>
            </a:r>
            <a:r>
              <a:rPr lang="en-US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iz</a:t>
            </a:r>
            <a:r>
              <a:rPr lang="en-US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2022. </a:t>
            </a:r>
            <a:r>
              <a:rPr lang="en-US" sz="20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godine</a:t>
            </a:r>
            <a:r>
              <a:rPr lang="en-US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en-US" sz="20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razlikuje</a:t>
            </a:r>
            <a:r>
              <a:rPr lang="en-US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se </a:t>
            </a:r>
            <a:r>
              <a:rPr lang="en-US" sz="2000" b="1" i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veštačka</a:t>
            </a:r>
            <a:r>
              <a:rPr lang="en-US" sz="2000" b="1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b="1" i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inteligencija</a:t>
            </a:r>
            <a:r>
              <a:rPr lang="en-US" sz="2000" b="1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b="1" i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2000" b="1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b="1" i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obrazovanje</a:t>
            </a:r>
            <a:r>
              <a:rPr lang="en-US" sz="2000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b="1" i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veštačka</a:t>
            </a:r>
            <a:r>
              <a:rPr lang="en-US" sz="2000" b="1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b="1" i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inteligencija</a:t>
            </a:r>
            <a:r>
              <a:rPr lang="en-US" sz="2000" b="1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u </a:t>
            </a:r>
            <a:r>
              <a:rPr lang="en-US" sz="2000" b="1" i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obrazovanju</a:t>
            </a:r>
            <a:r>
              <a:rPr lang="en-US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U </a:t>
            </a:r>
            <a:r>
              <a:rPr lang="en-US" sz="20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sr-Latn-RS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zveštaju je razmatran </a:t>
            </a:r>
            <a:r>
              <a:rPr lang="sr-Latn-RS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odnos veštačke inteligencije, obrazovanja i ljudskih prava</a:t>
            </a:r>
            <a:r>
              <a:rPr lang="en-US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odnos</a:t>
            </a:r>
            <a:r>
              <a:rPr lang="en-US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veštačke</a:t>
            </a:r>
            <a:r>
              <a:rPr lang="en-US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inteligencije</a:t>
            </a:r>
            <a:r>
              <a:rPr lang="en-US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obrazovanja</a:t>
            </a:r>
            <a:r>
              <a:rPr lang="en-US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demokratije</a:t>
            </a:r>
            <a:r>
              <a:rPr lang="en-US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odnos</a:t>
            </a:r>
            <a:r>
              <a:rPr lang="en-US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veštačke</a:t>
            </a:r>
            <a:r>
              <a:rPr lang="en-US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inteligencije</a:t>
            </a:r>
            <a:r>
              <a:rPr lang="en-US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obrazovanja</a:t>
            </a:r>
            <a:r>
              <a:rPr lang="en-US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vladavine</a:t>
            </a:r>
            <a:r>
              <a:rPr lang="en-US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prava</a:t>
            </a:r>
            <a:r>
              <a:rPr lang="en-US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sr-Latn-RS" sz="2000" b="1" dirty="0"/>
          </a:p>
        </p:txBody>
      </p:sp>
    </p:spTree>
    <p:extLst>
      <p:ext uri="{BB962C8B-B14F-4D97-AF65-F5344CB8AC3E}">
        <p14:creationId xmlns:p14="http://schemas.microsoft.com/office/powerpoint/2010/main" val="172929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B0817B-EF98-EB32-6795-952AA9641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2">
            <a:extLst>
              <a:ext uri="{FF2B5EF4-FFF2-40B4-BE49-F238E27FC236}">
                <a16:creationId xmlns:a16="http://schemas.microsoft.com/office/drawing/2014/main" id="{E7D6E696-CD81-8D27-A360-3F33EE4A2129}"/>
              </a:ext>
            </a:extLst>
          </p:cNvPr>
          <p:cNvSpPr/>
          <p:nvPr/>
        </p:nvSpPr>
        <p:spPr>
          <a:xfrm>
            <a:off x="875071" y="1956619"/>
            <a:ext cx="9419303" cy="398554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6D5D19-B37F-D104-27E6-4BCEE612558E}"/>
              </a:ext>
            </a:extLst>
          </p:cNvPr>
          <p:cNvSpPr txBox="1"/>
          <p:nvPr/>
        </p:nvSpPr>
        <p:spPr>
          <a:xfrm>
            <a:off x="442452" y="1956619"/>
            <a:ext cx="1097821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b="1" dirty="0"/>
              <a:t>OBRAZOVANJE</a:t>
            </a:r>
          </a:p>
          <a:p>
            <a:pPr marL="0" indent="0" algn="ctr">
              <a:buNone/>
            </a:pPr>
            <a:endParaRPr lang="sr-Latn-RS" b="1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Uredbi Evropske unije o veštačkoj inteligenciji su sistemi veštačke inteligenciji koji imaju uticaj na pravo na obrazovanje klasifikovani kao visokorizični sistemi  i obavezna je procena uticaja na osnovna prava pre početka njihovog korišćenja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indent="-342900" algn="just" fontAlgn="base">
              <a:buFont typeface="Arial" panose="020B0604020202020204" pitchFamily="34" charset="0"/>
              <a:buChar char="•"/>
            </a:pP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U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Prilogu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III je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precizirano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koji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su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to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sistemi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:</a:t>
            </a:r>
            <a:endParaRPr lang="en-US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457200" algn="just" fontAlgn="base">
              <a:buNone/>
            </a:pP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(a)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sistemi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veštačke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inteligencije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koji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su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namenjeni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da se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koriste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za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odlučivanju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o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pristupu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ili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prijemu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ili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za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raspoređivanje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fizičkih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lica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u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obrazovne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ustanove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za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strukovno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osposobljavanje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na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svim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nivoima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; </a:t>
            </a:r>
            <a:endParaRPr lang="en-US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457200" algn="just" fontAlgn="base">
              <a:buNone/>
            </a:pP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(b)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sistemi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veštačke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inteligencije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koji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su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namenjeni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da se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koriste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za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evaluaciju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ishoda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učenja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,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uključujući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korišćenje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tih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ishoda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za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upravljanje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procesom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učenja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fizičkih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lica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u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institucijama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obrazovanja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strukovnog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osposobljavanja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na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svim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nivoima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;</a:t>
            </a:r>
            <a:endParaRPr lang="en-US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457200" algn="just" fontAlgn="base">
              <a:buNone/>
            </a:pP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(c)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sistemi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veštačke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inteligencije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koji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su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namenjeni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da se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koriste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za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procenu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odgovarajućeg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nivoa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obrazovanja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koji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će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pojedinac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dobiti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ili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kojem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će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moći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da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pristupi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, u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kontekstu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ili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unutar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obrazovnih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institucija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institucija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za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strukovno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osposobljavanje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na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svim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nivoima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; </a:t>
            </a:r>
            <a:endParaRPr lang="en-US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(d)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sistemi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veštačke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inteligencije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koji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su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namenjeni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za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praćenje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otkrivanje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zabranjenog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ponašanja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učenika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tokom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testiranja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u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kontekstu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ili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unutar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obrazovnih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institucija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institucija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za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strukovno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osposobljavanje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na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svim</a:t>
            </a:r>
            <a:r>
              <a:rPr lang="en-US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nivoima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532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24CEC9-3EA4-56B5-32BF-8890EB0EA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2">
            <a:extLst>
              <a:ext uri="{FF2B5EF4-FFF2-40B4-BE49-F238E27FC236}">
                <a16:creationId xmlns:a16="http://schemas.microsoft.com/office/drawing/2014/main" id="{D041489D-6D8C-B916-9F4E-E5D30C6582E7}"/>
              </a:ext>
            </a:extLst>
          </p:cNvPr>
          <p:cNvSpPr/>
          <p:nvPr/>
        </p:nvSpPr>
        <p:spPr>
          <a:xfrm>
            <a:off x="875071" y="1956619"/>
            <a:ext cx="9419303" cy="398554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971B4A-E402-90D1-F46A-8EA967DD978D}"/>
              </a:ext>
            </a:extLst>
          </p:cNvPr>
          <p:cNvSpPr txBox="1"/>
          <p:nvPr/>
        </p:nvSpPr>
        <p:spPr>
          <a:xfrm>
            <a:off x="442452" y="1956619"/>
            <a:ext cx="1097821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b="1" dirty="0"/>
              <a:t>OBRAZOVANJE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800" kern="1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NSimSun" panose="02010609030101010101" pitchFamily="49" charset="-12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8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E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tičke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smernice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za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razvoj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primenu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upotrebu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pouzdane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odgovorne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veštačke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inteligencije</a:t>
            </a:r>
            <a:endParaRPr lang="en-US" sz="1800" kern="150" dirty="0">
              <a:effectLst/>
              <a:latin typeface="Times New Roman" panose="02020603050405020304" pitchFamily="18" charset="0"/>
              <a:ea typeface="NSimSun" panose="02010609030101010101" pitchFamily="49" charset="-12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800" kern="150" dirty="0">
              <a:effectLst/>
              <a:latin typeface="Times New Roman" panose="02020603050405020304" pitchFamily="18" charset="0"/>
              <a:ea typeface="NSimSun" panose="02010609030101010101" pitchFamily="49" charset="-12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R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Strategij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a</a:t>
            </a:r>
            <a:r>
              <a:rPr lang="sr-Latn-R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razvoja veštačke inteligencije u Republici Srbiji za period 2025-2030. godine 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- </a:t>
            </a:r>
            <a:r>
              <a:rPr lang="sr-Cyrl-R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veštačka inteligencija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sr-Latn-R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će</a:t>
            </a:r>
            <a:r>
              <a:rPr lang="sr-Cyrl-R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promeniti pristup obrazovanju i među najvažnijim </a:t>
            </a:r>
            <a:r>
              <a:rPr lang="sr-Latn-R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je </a:t>
            </a:r>
            <a:r>
              <a:rPr lang="sr-Cyrl-R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pitanjima koja će doneti ubrzani razvoj veštačke inteligencije. Pored uključivanja veštačke inteligencije u nastavne planove/studijske programe, Strategija pominje prednosti primene veštačke inteligencije u obrazovanju, kao što su personalizovano učenje, olakšavanje rada nastavnika u pripremi nastavnih sadržaja, čime bi se povećao kvalitet obrazovanja jer bi nastavnici bili u mogućnosti da više vremena posvete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učenicima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/</a:t>
            </a:r>
            <a:r>
              <a:rPr lang="sr-Cyrl-R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studentima. Takođe, ukazano je na značaj da se nastavnici obuče i osposobe za korišćenje veštačke inteligencije, ali i da budu upoznati sa rizicima i mogućim opasnostima</a:t>
            </a:r>
            <a:endParaRPr lang="en-US" sz="1800" kern="150" dirty="0">
              <a:effectLst/>
              <a:latin typeface="Times New Roman" panose="02020603050405020304" pitchFamily="18" charset="0"/>
              <a:ea typeface="NSimSun" panose="02010609030101010101" pitchFamily="49" charset="-12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sr-Latn-RS" b="1" dirty="0"/>
          </a:p>
        </p:txBody>
      </p:sp>
    </p:spTree>
    <p:extLst>
      <p:ext uri="{BB962C8B-B14F-4D97-AF65-F5344CB8AC3E}">
        <p14:creationId xmlns:p14="http://schemas.microsoft.com/office/powerpoint/2010/main" val="1650237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C04544-7430-E191-559C-DD783A120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2">
            <a:extLst>
              <a:ext uri="{FF2B5EF4-FFF2-40B4-BE49-F238E27FC236}">
                <a16:creationId xmlns:a16="http://schemas.microsoft.com/office/drawing/2014/main" id="{44F93F14-8D94-0535-5E62-196600152059}"/>
              </a:ext>
            </a:extLst>
          </p:cNvPr>
          <p:cNvSpPr/>
          <p:nvPr/>
        </p:nvSpPr>
        <p:spPr>
          <a:xfrm>
            <a:off x="875071" y="1956619"/>
            <a:ext cx="9419303" cy="398554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EF4917-C1BB-DE66-5FAB-F5CA9C267CAF}"/>
              </a:ext>
            </a:extLst>
          </p:cNvPr>
          <p:cNvSpPr txBox="1"/>
          <p:nvPr/>
        </p:nvSpPr>
        <p:spPr>
          <a:xfrm>
            <a:off x="442452" y="1956619"/>
            <a:ext cx="10978217" cy="5109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endParaRPr lang="sr-Latn-RS" sz="1400" b="1" dirty="0"/>
          </a:p>
          <a:p>
            <a:pPr marL="0" indent="0" algn="just">
              <a:buNone/>
            </a:pPr>
            <a:r>
              <a:rPr lang="sr-Latn-RS" b="1" dirty="0"/>
              <a:t>ISTRAŽIVANJE  - ANALIZA PRIMENE VEŠTAČKE INTELIGENCIJE U OBRAZOVANJU SOCIJALNIH RADNIKA</a:t>
            </a:r>
          </a:p>
          <a:p>
            <a:pPr marL="0" indent="0" algn="just">
              <a:buNone/>
            </a:pPr>
            <a:endParaRPr lang="sr-Latn-RS" b="1" dirty="0"/>
          </a:p>
          <a:p>
            <a:pPr marL="285750" indent="-285750" algn="just">
              <a:buFontTx/>
              <a:buChar char="-"/>
            </a:pPr>
            <a:r>
              <a:rPr lang="sr-Latn-RS" b="1" dirty="0"/>
              <a:t>Uzorak istraživanja činilo je 115 ispitanika. Učestvovalo je 95 studenata i 20 nastavnika sa Univerziteta u Nišu, Beogradu i Novom Sadu, koji studiraju ili rade na odeljenju/odseku/katedri za socijalni rad/ socijalni rad i socijalnu politiku, od toga 6 su asistenti, 5 docenti, 3 vandredna profesora, 2 redovna profesora i 4 saradnika u nastavi</a:t>
            </a:r>
            <a:endParaRPr lang="en-US" b="1" dirty="0"/>
          </a:p>
          <a:p>
            <a:pPr marL="285750" indent="-285750" algn="just">
              <a:buFontTx/>
              <a:buChar char="-"/>
            </a:pP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ispitanici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smatraju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da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sledeći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rizici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postoje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kada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je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reč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o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primeni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veštačke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inteligencije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u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obrazovanju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budućih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socijalnih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radnika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: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gubitak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ličnih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kontakata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(70,6%), </a:t>
            </a:r>
            <a:r>
              <a:rPr lang="en-US" sz="1800" b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ugrožavanje</a:t>
            </a:r>
            <a:r>
              <a:rPr lang="en-US" sz="18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b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prava</a:t>
            </a:r>
            <a:r>
              <a:rPr lang="en-US" sz="18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b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na</a:t>
            </a:r>
            <a:r>
              <a:rPr lang="en-US" sz="18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1800" b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privatnost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(</a:t>
            </a:r>
            <a:r>
              <a:rPr lang="sr-Latn-RS" sz="1800" kern="15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61,2%), </a:t>
            </a:r>
            <a:r>
              <a:rPr lang="sr-Latn-RS" sz="1800" b="1" kern="15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moguće</a:t>
            </a:r>
            <a:r>
              <a:rPr lang="sr-Latn-RS" sz="1800" kern="15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sr-Latn-RS" sz="1800" b="1" kern="15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postojanje pristranosti koja se odnosi na ocenjivanje studenata</a:t>
            </a:r>
            <a:r>
              <a:rPr lang="sr-Latn-RS" sz="1800" kern="15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(44,7%), problemi tehničke prirode (83,5%), nedovoljno finansijskih resursa za primenu veštačke intelginecije u obrazovanju (87,1%), nepostojanje strategija za implementaciju veštačke inteligencije u obrazovanju (81,2%)</a:t>
            </a:r>
            <a:r>
              <a:rPr lang="en-US" sz="1800" kern="15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*</a:t>
            </a:r>
          </a:p>
          <a:p>
            <a:pPr marL="285750" indent="-285750" algn="just">
              <a:buFontTx/>
              <a:buChar char="-"/>
            </a:pPr>
            <a:endParaRPr lang="en-US" b="1" kern="150" dirty="0">
              <a:latin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en-US" kern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kern="1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Istra</a:t>
            </a:r>
            <a:r>
              <a:rPr lang="sr-Latn-RS" kern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živanje sprovedeno u okviru projekta </a:t>
            </a:r>
            <a:r>
              <a:rPr lang="en-US" kern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Analiza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primene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č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inteligencije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nastavi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socijalnog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rada", 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finansiranog od strane Pokrajinskog sekretarijata za visoko obrazovanje i naučnoistraživačku delatnost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odluka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br. 000885712 2024 09418 003 000 000 001 04 003), 2024.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sr-Latn-RS" sz="2400" b="1" dirty="0"/>
          </a:p>
        </p:txBody>
      </p:sp>
    </p:spTree>
    <p:extLst>
      <p:ext uri="{BB962C8B-B14F-4D97-AF65-F5344CB8AC3E}">
        <p14:creationId xmlns:p14="http://schemas.microsoft.com/office/powerpoint/2010/main" val="2805406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BF70E0-A109-68A1-2E9F-99E6AF21F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2">
            <a:extLst>
              <a:ext uri="{FF2B5EF4-FFF2-40B4-BE49-F238E27FC236}">
                <a16:creationId xmlns:a16="http://schemas.microsoft.com/office/drawing/2014/main" id="{57E3A2D3-1AB6-2CDF-93CE-8AD141905049}"/>
              </a:ext>
            </a:extLst>
          </p:cNvPr>
          <p:cNvSpPr/>
          <p:nvPr/>
        </p:nvSpPr>
        <p:spPr>
          <a:xfrm>
            <a:off x="875071" y="1956619"/>
            <a:ext cx="9419303" cy="398554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D53F2C-7993-4870-A564-A2FAD6E0C779}"/>
              </a:ext>
            </a:extLst>
          </p:cNvPr>
          <p:cNvSpPr txBox="1"/>
          <p:nvPr/>
        </p:nvSpPr>
        <p:spPr>
          <a:xfrm>
            <a:off x="442452" y="1956619"/>
            <a:ext cx="10978217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endParaRPr lang="sr-Latn-RS" sz="1400" b="1" dirty="0"/>
          </a:p>
          <a:p>
            <a:pPr marL="0" indent="0" algn="ctr">
              <a:buNone/>
            </a:pPr>
            <a:r>
              <a:rPr lang="en-U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</a:t>
            </a:r>
            <a:r>
              <a:rPr lang="sr-Latn-R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blast pružanja socijalne zaštite</a:t>
            </a:r>
            <a:endParaRPr lang="en-US" sz="2400" b="1" kern="150" dirty="0">
              <a:effectLst/>
              <a:latin typeface="Times New Roman" panose="02020603050405020304" pitchFamily="18" charset="0"/>
              <a:ea typeface="NSimSun" panose="02010609030101010101" pitchFamily="49" charset="-122"/>
            </a:endParaRPr>
          </a:p>
          <a:p>
            <a:pPr marL="0" indent="0" algn="ctr">
              <a:buNone/>
            </a:pPr>
            <a:endParaRPr lang="en-US" sz="2400" b="1" kern="150" dirty="0">
              <a:effectLst/>
              <a:latin typeface="Times New Roman" panose="02020603050405020304" pitchFamily="18" charset="0"/>
              <a:ea typeface="NSimSun" panose="02010609030101010101" pitchFamily="49" charset="-122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Deklaracija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Komiteta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ministara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Saveta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Evrope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o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rizicima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donošenja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odluka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uz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pomoc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́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kompjutera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ili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veštačke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inteligencije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u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oblasti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mreže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socijalne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zaštite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-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navedene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prednosti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primene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veštačke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inteligencije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pre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svega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u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smislu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poboljšanja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usluga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koje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se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pružanju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pojedincima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kao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njihovoj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brzini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ali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je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ukazano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na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opasnosti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rizike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primene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veštačke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inteligencije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u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ovoj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oblasti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odnosno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po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ljudska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prava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uključujući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socijalna</a:t>
            </a:r>
            <a:r>
              <a:rPr lang="en-US" sz="2400" kern="1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prava</a:t>
            </a:r>
            <a:endParaRPr lang="en-US" sz="2400" kern="15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NSimSun" panose="02010609030101010101" pitchFamily="49" charset="-122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sr-Latn-RS" sz="2400" b="1" dirty="0"/>
          </a:p>
        </p:txBody>
      </p:sp>
    </p:spTree>
    <p:extLst>
      <p:ext uri="{BB962C8B-B14F-4D97-AF65-F5344CB8AC3E}">
        <p14:creationId xmlns:p14="http://schemas.microsoft.com/office/powerpoint/2010/main" val="3866533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2D6FD9-4281-8841-53A5-E9E4769EB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2">
            <a:extLst>
              <a:ext uri="{FF2B5EF4-FFF2-40B4-BE49-F238E27FC236}">
                <a16:creationId xmlns:a16="http://schemas.microsoft.com/office/drawing/2014/main" id="{C106D4B2-3B13-1C27-44FE-1CB416BA1355}"/>
              </a:ext>
            </a:extLst>
          </p:cNvPr>
          <p:cNvSpPr/>
          <p:nvPr/>
        </p:nvSpPr>
        <p:spPr>
          <a:xfrm>
            <a:off x="875071" y="1956619"/>
            <a:ext cx="9419303" cy="398554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2EA63B-233B-8BF0-975F-541BBA78AE5C}"/>
              </a:ext>
            </a:extLst>
          </p:cNvPr>
          <p:cNvSpPr txBox="1"/>
          <p:nvPr/>
        </p:nvSpPr>
        <p:spPr>
          <a:xfrm>
            <a:off x="442452" y="1956619"/>
            <a:ext cx="10978217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endParaRPr lang="sr-Latn-RS" sz="1400" b="1" dirty="0"/>
          </a:p>
          <a:p>
            <a:pPr marL="0" indent="0" algn="ctr">
              <a:buNone/>
            </a:pPr>
            <a:r>
              <a:rPr lang="en-U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</a:t>
            </a:r>
            <a:r>
              <a:rPr lang="sr-Latn-R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blast pružanja socijalne zaštite</a:t>
            </a:r>
            <a:endParaRPr lang="en-US" sz="2400" b="1" kern="150" dirty="0">
              <a:effectLst/>
              <a:latin typeface="Times New Roman" panose="02020603050405020304" pitchFamily="18" charset="0"/>
              <a:ea typeface="NSimSun" panose="02010609030101010101" pitchFamily="49" charset="-122"/>
            </a:endParaRPr>
          </a:p>
          <a:p>
            <a:pPr marL="0" indent="0" algn="ctr">
              <a:buNone/>
            </a:pPr>
            <a:endParaRPr lang="en-US" sz="2400" b="1" kern="150" dirty="0">
              <a:effectLst/>
              <a:latin typeface="Times New Roman" panose="02020603050405020304" pitchFamily="18" charset="0"/>
              <a:ea typeface="NSimSun" panose="02010609030101010101" pitchFamily="49" charset="-122"/>
            </a:endParaRPr>
          </a:p>
          <a:p>
            <a:pPr marL="342900" marR="0" indent="-342900" algn="just" fontAlgn="base">
              <a:buFont typeface="Arial" panose="020B0604020202020204" pitchFamily="34" charset="0"/>
              <a:buChar char="•"/>
            </a:pP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</a:t>
            </a:r>
            <a:r>
              <a:rPr lang="sr-Latn-R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straživanj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e - </a:t>
            </a:r>
            <a:r>
              <a:rPr lang="sr-Latn-R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mogućnosti unapređenja </a:t>
            </a:r>
            <a:r>
              <a:rPr lang="sr-Latn-RS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socijalnih usluga</a:t>
            </a:r>
            <a:r>
              <a:rPr lang="sr-Latn-R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u ruralnim sredinama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APV</a:t>
            </a:r>
          </a:p>
          <a:p>
            <a:pPr marL="342900" marR="0" indent="-342900" algn="just" fontAlgn="base">
              <a:buFont typeface="Arial" panose="020B0604020202020204" pitchFamily="34" charset="0"/>
              <a:buChar char="•"/>
            </a:pPr>
            <a:r>
              <a:rPr lang="sr-Latn-R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učestvovalo 129  stručnih radnika sa ruralnih područja Autonomne pokrajine Vojvodine. V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elika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većina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ispitanih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živi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u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ruralnom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području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(97,7%), a po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struci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su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socijalni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radnici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(58,6%),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psiholozi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(19,5%),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pedagozi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(10,9%),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defektolozi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(9,4%).</a:t>
            </a:r>
          </a:p>
          <a:p>
            <a:pPr marL="342900" marR="0" indent="-342900" algn="just" fontAlgn="base">
              <a:buFont typeface="Arial" panose="020B0604020202020204" pitchFamily="34" charset="0"/>
              <a:buChar char="•"/>
            </a:pP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većina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anketiranih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je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upoznata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sa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konceptom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veštačke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inteligencije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samo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u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osnovi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(69,8%),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ali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niko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od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ispitanih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je ne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koristi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u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svom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svakodnevnom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radu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sa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korisnicima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. 84%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ispitanih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smatra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da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usluge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socijalne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zaštite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u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njihovom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području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nisu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dovoljno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razvijene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(11,8% -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delimično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)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da bi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primena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veštačke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inteligencije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bila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od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koristi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za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prijavljivanje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za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socijalne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usluge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(31%),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informisanje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korisnika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o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pravima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mogućnostima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(27,1%),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zatim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za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trijažu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direktan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rad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sa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korisnicima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(19,4%),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dok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samo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3,1%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smatra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da bi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bila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od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koristi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u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administraciji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. Skoro 66%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ispitanih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je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odgovorilo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da se ne bi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osećali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sigurno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u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deljenju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ličnih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podataka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sa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sistemima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baziranim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na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veštačkoj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inteligenciji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(26,4% - </a:t>
            </a:r>
            <a:r>
              <a:rPr lang="en-US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delimično</a:t>
            </a:r>
            <a:r>
              <a:rPr lang="en-US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). </a:t>
            </a:r>
            <a:endParaRPr lang="sr-Latn-RS" sz="2400" b="1" dirty="0"/>
          </a:p>
        </p:txBody>
      </p:sp>
    </p:spTree>
    <p:extLst>
      <p:ext uri="{BB962C8B-B14F-4D97-AF65-F5344CB8AC3E}">
        <p14:creationId xmlns:p14="http://schemas.microsoft.com/office/powerpoint/2010/main" val="2335863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71BB9D-C1E2-F356-F749-A9C329C13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2">
            <a:extLst>
              <a:ext uri="{FF2B5EF4-FFF2-40B4-BE49-F238E27FC236}">
                <a16:creationId xmlns:a16="http://schemas.microsoft.com/office/drawing/2014/main" id="{10999A74-EFC6-DAE7-FE6A-BAA767A2471B}"/>
              </a:ext>
            </a:extLst>
          </p:cNvPr>
          <p:cNvSpPr/>
          <p:nvPr/>
        </p:nvSpPr>
        <p:spPr>
          <a:xfrm>
            <a:off x="875071" y="1956619"/>
            <a:ext cx="9419303" cy="398554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62D7F2-8834-881D-040A-D3D1AFCB6E09}"/>
              </a:ext>
            </a:extLst>
          </p:cNvPr>
          <p:cNvSpPr txBox="1"/>
          <p:nvPr/>
        </p:nvSpPr>
        <p:spPr>
          <a:xfrm>
            <a:off x="442452" y="1956619"/>
            <a:ext cx="10978217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endParaRPr lang="sr-Latn-RS" sz="1400" b="1" dirty="0"/>
          </a:p>
          <a:p>
            <a:pPr marL="0" indent="0" algn="ctr">
              <a:buNone/>
            </a:pPr>
            <a:r>
              <a:rPr lang="en-U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</a:t>
            </a:r>
            <a:r>
              <a:rPr lang="sr-Latn-R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blast pružanja socijalne zaštite</a:t>
            </a:r>
            <a:endParaRPr lang="en-US" sz="2400" b="1" kern="150" dirty="0">
              <a:effectLst/>
              <a:latin typeface="Times New Roman" panose="02020603050405020304" pitchFamily="18" charset="0"/>
              <a:ea typeface="NSimSun" panose="02010609030101010101" pitchFamily="49" charset="-122"/>
            </a:endParaRPr>
          </a:p>
          <a:p>
            <a:pPr marL="0" indent="0" algn="ctr">
              <a:buNone/>
            </a:pPr>
            <a:endParaRPr lang="en-US" sz="2400" b="1" kern="150" dirty="0">
              <a:effectLst/>
              <a:latin typeface="Times New Roman" panose="02020603050405020304" pitchFamily="18" charset="0"/>
              <a:ea typeface="NSimSun" panose="02010609030101010101" pitchFamily="49" charset="-122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većina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anketiranih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smatra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da bi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primena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veštačke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inteligencije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mogla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poboljšati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dostupnost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usluga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u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njihovom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području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, da bi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doprinela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bržem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pristupu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uslugama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većoj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tačnosti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u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proceni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potreba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korisnika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, a </a:t>
            </a:r>
            <a:r>
              <a:rPr kumimoji="0" lang="en-US" sz="1800" b="1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najveća</a:t>
            </a:r>
            <a:r>
              <a:rPr kumimoji="0" lang="en-US" sz="1800" b="1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1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bojazan</a:t>
            </a:r>
            <a:r>
              <a:rPr kumimoji="0" lang="en-US" sz="1800" b="1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se </a:t>
            </a:r>
            <a:r>
              <a:rPr kumimoji="0" lang="en-US" sz="1800" b="1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odnosi</a:t>
            </a:r>
            <a:r>
              <a:rPr kumimoji="0" lang="en-US" sz="1800" b="1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1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na</a:t>
            </a:r>
            <a:r>
              <a:rPr kumimoji="0" lang="en-US" sz="1800" b="1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1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zaštitu</a:t>
            </a:r>
            <a:r>
              <a:rPr kumimoji="0" lang="en-US" sz="1800" b="1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1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podataka</a:t>
            </a:r>
            <a:r>
              <a:rPr kumimoji="0" lang="en-US" sz="1800" b="1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o </a:t>
            </a:r>
            <a:r>
              <a:rPr kumimoji="0" lang="en-US" sz="1800" b="1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ličnosti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(54,3%). Da bi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veštačka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inteligencija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mogla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zameniti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neke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uloge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stručnih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radnika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smatra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64%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anketiranih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.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Konačno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,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ispitanici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su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pokazali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visok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nivo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svesti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u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pogledu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uticaja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primene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veštačke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inteligencije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u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ovoj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oblasti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,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što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se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vidi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u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njihovim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stavovima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da bi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trebalo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podići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svest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o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mogućnostima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primene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veštačke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inteligencije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u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socijalnim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uslugama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,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sprovesti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edukaciju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korisnika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stručnih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radnika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,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uvesti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smernice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za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zaštitu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privatnosti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sigurnosti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podataka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raditi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na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razvijanju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infrastrukture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za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upotrebu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veštačke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inteligencije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u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ruralnim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en-US" sz="1800" b="0" i="0" u="none" strike="noStrike" kern="15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područjima</a:t>
            </a:r>
            <a:r>
              <a:rPr kumimoji="0" lang="en-US" sz="1800" b="0" i="0" u="none" strike="noStrike" kern="15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* </a:t>
            </a:r>
            <a:endParaRPr kumimoji="0" lang="en-US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Helvetica" panose="020B0604020202020204" pitchFamily="34" charset="0"/>
              <a:cs typeface="Helvetica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* 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Istraž</a:t>
            </a:r>
            <a:r>
              <a:rPr kumimoji="0" lang="sr-Latn-R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ivanje predstavlja rezultat p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rojekta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/</a:t>
            </a:r>
            <a:r>
              <a:rPr kumimoji="0" lang="sr-Latn-R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naučno stručne aktivnosti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 “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Mogućnosti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unapređenja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socijalnih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usluga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 u 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ruralnim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sredinama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 APV 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upotrebom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sistema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veštačke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inteligencije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” koji je 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finansiran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sredstvima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Pokrajinskog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sekretarijata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 za 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poljoprivredu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vodoprivredu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i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šumarstvo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, po 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osnovu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Konkursa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 za 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dodelu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sredstava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 za 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održavanje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naučno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stručnih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aktivnosti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 u 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oblasti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poljoprivrede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i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ruralnog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razvoja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 u 2024. 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godini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 u AP 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Vojvodini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broj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ugovora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Helvetica" panose="020B0604020202020204" pitchFamily="34" charset="0"/>
                <a:cs typeface="Helvetica" panose="020B0604020202020204" pitchFamily="34" charset="0"/>
              </a:rPr>
              <a:t>: 0010416712024.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20204" pitchFamily="34" charset="0"/>
              <a:ea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 algn="just">
              <a:buNone/>
            </a:pPr>
            <a:endParaRPr lang="en-US" sz="2400" b="1" kern="150" dirty="0">
              <a:effectLst/>
              <a:latin typeface="Times New Roman" panose="02020603050405020304" pitchFamily="18" charset="0"/>
              <a:ea typeface="NSimSun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29214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5BDDAF-AFC5-07B6-D088-A700316AF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2">
            <a:extLst>
              <a:ext uri="{FF2B5EF4-FFF2-40B4-BE49-F238E27FC236}">
                <a16:creationId xmlns:a16="http://schemas.microsoft.com/office/drawing/2014/main" id="{CEBCA4BE-FA1B-E1B0-8EAC-E8E5A581750C}"/>
              </a:ext>
            </a:extLst>
          </p:cNvPr>
          <p:cNvSpPr/>
          <p:nvPr/>
        </p:nvSpPr>
        <p:spPr>
          <a:xfrm>
            <a:off x="875071" y="1956619"/>
            <a:ext cx="9419303" cy="398554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AF1173-A9F5-91F5-E6E1-C989344AFC2E}"/>
              </a:ext>
            </a:extLst>
          </p:cNvPr>
          <p:cNvSpPr txBox="1"/>
          <p:nvPr/>
        </p:nvSpPr>
        <p:spPr>
          <a:xfrm>
            <a:off x="442452" y="1956619"/>
            <a:ext cx="10978217" cy="4124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endParaRPr lang="sr-Latn-RS" sz="1400" b="1" dirty="0"/>
          </a:p>
          <a:p>
            <a:pPr marL="0" indent="0" algn="ctr">
              <a:buNone/>
            </a:pPr>
            <a:r>
              <a:rPr lang="en-U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</a:t>
            </a:r>
            <a:r>
              <a:rPr lang="sr-Latn-R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rimen</a:t>
            </a:r>
            <a:r>
              <a:rPr lang="en-U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a</a:t>
            </a:r>
            <a:r>
              <a:rPr lang="sr-Latn-R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veštačke inteligencije u pravosuđu</a:t>
            </a:r>
            <a:endParaRPr lang="en-US" sz="2400" b="1" kern="150" dirty="0">
              <a:effectLst/>
              <a:latin typeface="Times New Roman" panose="02020603050405020304" pitchFamily="18" charset="0"/>
              <a:ea typeface="NSimSun" panose="02010609030101010101" pitchFamily="49" charset="-122"/>
            </a:endParaRPr>
          </a:p>
          <a:p>
            <a:pPr marL="0" indent="0" algn="ctr">
              <a:buNone/>
            </a:pPr>
            <a:endParaRPr lang="en-US" sz="2400" b="1" kern="150" dirty="0">
              <a:effectLst/>
              <a:latin typeface="Times New Roman" panose="02020603050405020304" pitchFamily="18" charset="0"/>
              <a:ea typeface="NSimSun" panose="02010609030101010101" pitchFamily="49" charset="-122"/>
            </a:endParaRPr>
          </a:p>
          <a:p>
            <a:pPr marL="342900" indent="-342900" algn="just">
              <a:buFontTx/>
              <a:buChar char="-"/>
            </a:pP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sistem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veštačke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inteligencije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prouzrok</a:t>
            </a:r>
            <a:r>
              <a:rPr lang="sr-Latn-R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uje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štetu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</a:p>
          <a:p>
            <a:pPr marL="342900" indent="-342900" algn="just">
              <a:buFontTx/>
              <a:buChar char="-"/>
            </a:pP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pomoć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pravosudnim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organima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u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utvrđivanju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činjenica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tumačenju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primeni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prava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u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konkretnom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slučaju</a:t>
            </a:r>
            <a:endParaRPr lang="en-US" sz="2000" kern="150" dirty="0">
              <a:effectLst/>
              <a:latin typeface="Times New Roman" panose="02020603050405020304" pitchFamily="18" charset="0"/>
              <a:ea typeface="NSimSun" panose="02010609030101010101" pitchFamily="49" charset="-122"/>
            </a:endParaRPr>
          </a:p>
          <a:p>
            <a:pPr marL="342900" indent="-342900" algn="just">
              <a:buFontTx/>
              <a:buChar char="-"/>
            </a:pPr>
            <a:r>
              <a:rPr lang="sr-Latn-R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Strategij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a</a:t>
            </a:r>
            <a:r>
              <a:rPr lang="sr-Latn-R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Suda Evropske unije o veštačkoj inteligenciji 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- </a:t>
            </a:r>
            <a:r>
              <a:rPr lang="sr-Latn-R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rizici primene veštačke inteligencije u pravosuđu i mogući pravci njihovog ublažavanja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</a:p>
          <a:p>
            <a:pPr marL="342900" indent="-342900" algn="just">
              <a:buFontTx/>
              <a:buChar char="-"/>
            </a:pPr>
            <a:r>
              <a:rPr lang="sr-Latn-R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 Uredbi Evropske unije je ova primena veštačke inteligencije klasifikovana kao visokorizična, i to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sistemi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veštačke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inteligencije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koji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su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namenjeni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za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korišćenje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od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strane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pravosudnih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organa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ili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u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njihovo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ime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za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pomoć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sudskom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organu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u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istraživanju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tumačenju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činjenica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prava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u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primeni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prava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na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konkretan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skup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činjenica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ili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za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korišćenje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na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sličan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način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u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alternativnom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rešavanju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sporova</a:t>
            </a:r>
            <a:endParaRPr lang="sr-Latn-RS" sz="2000" i="1" kern="150" dirty="0">
              <a:effectLst/>
              <a:latin typeface="Times New Roman" panose="02020603050405020304" pitchFamily="18" charset="0"/>
              <a:ea typeface="NSimSun" panose="02010609030101010101" pitchFamily="49" charset="-122"/>
            </a:endParaRPr>
          </a:p>
          <a:p>
            <a:pPr marL="342900" indent="-342900" algn="just">
              <a:buFontTx/>
              <a:buChar char="-"/>
            </a:pP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konačno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donošenje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odluka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mora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ostati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aktivnost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čoveka</a:t>
            </a:r>
            <a:endParaRPr lang="en-US" sz="2000" kern="150" dirty="0">
              <a:effectLst/>
              <a:latin typeface="Times New Roman" panose="02020603050405020304" pitchFamily="18" charset="0"/>
              <a:ea typeface="NSimSun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522655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B7A29A-6878-1A36-E281-5C7556EDA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2">
            <a:extLst>
              <a:ext uri="{FF2B5EF4-FFF2-40B4-BE49-F238E27FC236}">
                <a16:creationId xmlns:a16="http://schemas.microsoft.com/office/drawing/2014/main" id="{FEB36559-FC2D-C822-BF4E-C7EB60F45557}"/>
              </a:ext>
            </a:extLst>
          </p:cNvPr>
          <p:cNvSpPr/>
          <p:nvPr/>
        </p:nvSpPr>
        <p:spPr>
          <a:xfrm>
            <a:off x="875071" y="1956619"/>
            <a:ext cx="9419303" cy="398554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B9CE1E-2D58-4745-D386-E2E9B1FE282B}"/>
              </a:ext>
            </a:extLst>
          </p:cNvPr>
          <p:cNvSpPr txBox="1"/>
          <p:nvPr/>
        </p:nvSpPr>
        <p:spPr>
          <a:xfrm>
            <a:off x="442452" y="1956619"/>
            <a:ext cx="10978217" cy="4001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endParaRPr lang="sr-Latn-RS" sz="1400" b="1" dirty="0"/>
          </a:p>
          <a:p>
            <a:pPr marL="0" indent="0" algn="ctr">
              <a:buNone/>
            </a:pPr>
            <a:r>
              <a:rPr lang="en-U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</a:t>
            </a:r>
            <a:r>
              <a:rPr lang="sr-Latn-R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rimen</a:t>
            </a:r>
            <a:r>
              <a:rPr lang="en-U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a</a:t>
            </a:r>
            <a:r>
              <a:rPr lang="sr-Latn-R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veštačke inteligencije u pravosuđu</a:t>
            </a:r>
            <a:endParaRPr lang="en-US" sz="2400" b="1" kern="150" dirty="0">
              <a:effectLst/>
              <a:latin typeface="Times New Roman" panose="02020603050405020304" pitchFamily="18" charset="0"/>
              <a:ea typeface="NSimSun" panose="02010609030101010101" pitchFamily="49" charset="-122"/>
            </a:endParaRPr>
          </a:p>
          <a:p>
            <a:pPr marL="0" marR="0" algn="just"/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Evropska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komisija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za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efikasnost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pravosuđa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>
                <a:solidFill>
                  <a:srgbClr val="161616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(</a:t>
            </a:r>
            <a:r>
              <a:rPr lang="en-US" sz="2400" i="1" kern="150" dirty="0">
                <a:solidFill>
                  <a:srgbClr val="161616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CEPEJ</a:t>
            </a:r>
            <a:r>
              <a:rPr lang="en-US" sz="2400" kern="150" dirty="0">
                <a:solidFill>
                  <a:srgbClr val="161616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) - </a:t>
            </a:r>
            <a:r>
              <a:rPr lang="en-US" sz="2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Evropska</a:t>
            </a:r>
            <a:r>
              <a:rPr lang="en-US" sz="2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etička</a:t>
            </a:r>
            <a:r>
              <a:rPr lang="en-US" sz="2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povelja</a:t>
            </a:r>
            <a:r>
              <a:rPr lang="en-US" sz="2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o </a:t>
            </a:r>
            <a:r>
              <a:rPr lang="en-US" sz="2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upotrebi</a:t>
            </a:r>
            <a:r>
              <a:rPr lang="en-US" sz="2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veštačke</a:t>
            </a:r>
            <a:r>
              <a:rPr lang="en-US" sz="2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inteligencije</a:t>
            </a:r>
            <a:r>
              <a:rPr lang="en-US" sz="2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u </a:t>
            </a:r>
            <a:r>
              <a:rPr lang="en-US" sz="2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pravosudnim</a:t>
            </a:r>
            <a:r>
              <a:rPr lang="en-US" sz="2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sistemima</a:t>
            </a:r>
            <a:r>
              <a:rPr lang="en-US" sz="2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2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njihovom</a:t>
            </a:r>
            <a:r>
              <a:rPr lang="en-US" sz="2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okruženju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iz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2018.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godine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predviđa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pet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osnovnih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principa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: </a:t>
            </a:r>
            <a:r>
              <a:rPr lang="en-US" sz="2400" b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princip</a:t>
            </a:r>
            <a:r>
              <a:rPr lang="en-U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b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poštovanja</a:t>
            </a:r>
            <a:r>
              <a:rPr lang="en-U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b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ljudskih</a:t>
            </a:r>
            <a:r>
              <a:rPr lang="en-U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b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prava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prilikom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kreiranja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implementacije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ve</a:t>
            </a:r>
            <a:r>
              <a:rPr lang="sr-Latn-R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štačke inteligencije, </a:t>
            </a:r>
            <a:r>
              <a:rPr lang="sr-Latn-R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</a:t>
            </a:r>
            <a:r>
              <a:rPr lang="en-US" sz="2400" b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rincip</a:t>
            </a:r>
            <a:r>
              <a:rPr lang="en-U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b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zabrane</a:t>
            </a:r>
            <a:r>
              <a:rPr lang="en-U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b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diskriminacije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</a:t>
            </a:r>
            <a:r>
              <a:rPr lang="sr-Latn-R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rincip kvaliteta i sigurnosti</a:t>
            </a:r>
            <a:r>
              <a:rPr lang="sr-Latn-R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(u pogledu obrade sudskih odluka i podataka), </a:t>
            </a:r>
            <a:r>
              <a:rPr lang="sr-Latn-R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</a:t>
            </a:r>
            <a:r>
              <a:rPr lang="en-US" sz="2400" b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rincip</a:t>
            </a:r>
            <a:r>
              <a:rPr lang="en-U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b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transparentnosti</a:t>
            </a:r>
            <a:r>
              <a:rPr lang="en-U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2400" b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nepristrasnosti</a:t>
            </a:r>
            <a:r>
              <a:rPr lang="en-U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b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b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pravičnosti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2400" b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princip</a:t>
            </a:r>
            <a:r>
              <a:rPr lang="en-U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„pod </a:t>
            </a:r>
            <a:r>
              <a:rPr lang="en-US" sz="2400" b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kontrolom</a:t>
            </a:r>
            <a:r>
              <a:rPr lang="en-U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b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korisnika</a:t>
            </a:r>
            <a:r>
              <a:rPr lang="en-U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“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</a:p>
          <a:p>
            <a:pPr marL="0" marR="0" algn="just"/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  <a:cs typeface="Helvetica" panose="020B0604020202020204" pitchFamily="34" charset="0"/>
              </a:rPr>
              <a:t>-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Evropska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komisija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za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efikasnost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pravosuđa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je 2019.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godine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osnovala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Radnu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grupu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za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sajber-pravdu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veštačku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inteligenciju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(CEPEJ-GT-CIBERJUST) </a:t>
            </a:r>
            <a:endParaRPr lang="en-US" sz="2400" kern="100" dirty="0">
              <a:effectLst/>
              <a:latin typeface="Helvetica" panose="020B0604020202020204" pitchFamily="34" charset="0"/>
              <a:ea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b="1" kern="150" dirty="0">
              <a:effectLst/>
              <a:latin typeface="Times New Roman" panose="02020603050405020304" pitchFamily="18" charset="0"/>
              <a:ea typeface="NSimSun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855840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00C4F7-5B9F-AE78-BA71-92A3FD4F6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2">
            <a:extLst>
              <a:ext uri="{FF2B5EF4-FFF2-40B4-BE49-F238E27FC236}">
                <a16:creationId xmlns:a16="http://schemas.microsoft.com/office/drawing/2014/main" id="{6C791C7F-763F-EB67-4EA7-7483DA6DF833}"/>
              </a:ext>
            </a:extLst>
          </p:cNvPr>
          <p:cNvSpPr/>
          <p:nvPr/>
        </p:nvSpPr>
        <p:spPr>
          <a:xfrm>
            <a:off x="875071" y="1956619"/>
            <a:ext cx="9419303" cy="398554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702B12-D2F0-00A0-95CF-BD2DAFF2777B}"/>
              </a:ext>
            </a:extLst>
          </p:cNvPr>
          <p:cNvSpPr txBox="1"/>
          <p:nvPr/>
        </p:nvSpPr>
        <p:spPr>
          <a:xfrm>
            <a:off x="442452" y="1956619"/>
            <a:ext cx="10978217" cy="4739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endParaRPr lang="sr-Latn-RS" sz="1400" b="1" dirty="0"/>
          </a:p>
          <a:p>
            <a:pPr marL="0" indent="0" algn="ctr">
              <a:buNone/>
            </a:pPr>
            <a:r>
              <a:rPr lang="en-U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Medicina/</a:t>
            </a:r>
            <a:r>
              <a:rPr lang="en-US" sz="2400" b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zdravstvo</a:t>
            </a:r>
            <a:endParaRPr lang="en-US" sz="2400" b="1" kern="150" dirty="0">
              <a:effectLst/>
              <a:latin typeface="Times New Roman" panose="02020603050405020304" pitchFamily="18" charset="0"/>
              <a:ea typeface="NSimSun" panose="02010609030101010101" pitchFamily="49" charset="-122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kern="150" dirty="0">
              <a:effectLst/>
              <a:latin typeface="Times New Roman" panose="02020603050405020304" pitchFamily="18" charset="0"/>
              <a:ea typeface="NSimSun" panose="02010609030101010101" pitchFamily="49" charset="-122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kern="150" dirty="0" err="1">
                <a:latin typeface="Times New Roman" panose="02020603050405020304" pitchFamily="18" charset="0"/>
                <a:ea typeface="NSimSun" panose="02010609030101010101" pitchFamily="49" charset="-122"/>
              </a:rPr>
              <a:t>primena</a:t>
            </a:r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 se </a:t>
            </a:r>
            <a:r>
              <a:rPr lang="en-US" sz="2400" kern="150" dirty="0" err="1">
                <a:latin typeface="Times New Roman" panose="02020603050405020304" pitchFamily="18" charset="0"/>
                <a:ea typeface="NSimSun" panose="02010609030101010101" pitchFamily="49" charset="-122"/>
              </a:rPr>
              <a:t>neprestano</a:t>
            </a:r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latin typeface="Times New Roman" panose="02020603050405020304" pitchFamily="18" charset="0"/>
                <a:ea typeface="NSimSun" panose="02010609030101010101" pitchFamily="49" charset="-122"/>
              </a:rPr>
              <a:t>širi</a:t>
            </a:r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  </a:t>
            </a:r>
            <a:r>
              <a:rPr lang="en-US" sz="2400" kern="150" dirty="0" err="1"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latin typeface="Times New Roman" panose="02020603050405020304" pitchFamily="18" charset="0"/>
                <a:ea typeface="NSimSun" panose="02010609030101010101" pitchFamily="49" charset="-122"/>
              </a:rPr>
              <a:t>doprinosi</a:t>
            </a:r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latin typeface="Times New Roman" panose="02020603050405020304" pitchFamily="18" charset="0"/>
                <a:ea typeface="NSimSun" panose="02010609030101010101" pitchFamily="49" charset="-122"/>
              </a:rPr>
              <a:t>poboljšanju</a:t>
            </a:r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latin typeface="Times New Roman" panose="02020603050405020304" pitchFamily="18" charset="0"/>
                <a:ea typeface="NSimSun" panose="02010609030101010101" pitchFamily="49" charset="-122"/>
              </a:rPr>
              <a:t>zdravstvene</a:t>
            </a:r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latin typeface="Times New Roman" panose="02020603050405020304" pitchFamily="18" charset="0"/>
                <a:ea typeface="NSimSun" panose="02010609030101010101" pitchFamily="49" charset="-122"/>
              </a:rPr>
              <a:t>zaštite</a:t>
            </a:r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 s </a:t>
            </a:r>
            <a:r>
              <a:rPr lang="en-US" sz="2400" kern="150" dirty="0" err="1">
                <a:latin typeface="Times New Roman" panose="02020603050405020304" pitchFamily="18" charset="0"/>
                <a:ea typeface="NSimSun" panose="02010609030101010101" pitchFamily="49" charset="-122"/>
              </a:rPr>
              <a:t>obzirom</a:t>
            </a:r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 da je </a:t>
            </a:r>
            <a:r>
              <a:rPr lang="en-US" sz="2400" kern="150" dirty="0" err="1">
                <a:latin typeface="Times New Roman" panose="02020603050405020304" pitchFamily="18" charset="0"/>
                <a:ea typeface="NSimSun" panose="02010609030101010101" pitchFamily="49" charset="-122"/>
              </a:rPr>
              <a:t>odlikuje</a:t>
            </a:r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latin typeface="Times New Roman" panose="02020603050405020304" pitchFamily="18" charset="0"/>
                <a:ea typeface="NSimSun" panose="02010609030101010101" pitchFamily="49" charset="-122"/>
              </a:rPr>
              <a:t>visok</a:t>
            </a:r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latin typeface="Times New Roman" panose="02020603050405020304" pitchFamily="18" charset="0"/>
                <a:ea typeface="NSimSun" panose="02010609030101010101" pitchFamily="49" charset="-122"/>
              </a:rPr>
              <a:t>nivo</a:t>
            </a:r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latin typeface="Times New Roman" panose="02020603050405020304" pitchFamily="18" charset="0"/>
                <a:ea typeface="NSimSun" panose="02010609030101010101" pitchFamily="49" charset="-122"/>
              </a:rPr>
              <a:t>tačnosti</a:t>
            </a:r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 u </a:t>
            </a:r>
            <a:r>
              <a:rPr lang="en-US" sz="2400" kern="150" dirty="0" err="1">
                <a:latin typeface="Times New Roman" panose="02020603050405020304" pitchFamily="18" charset="0"/>
                <a:ea typeface="NSimSun" panose="02010609030101010101" pitchFamily="49" charset="-122"/>
              </a:rPr>
              <a:t>prediktivnim</a:t>
            </a:r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latin typeface="Times New Roman" panose="02020603050405020304" pitchFamily="18" charset="0"/>
                <a:ea typeface="NSimSun" panose="02010609030101010101" pitchFamily="49" charset="-122"/>
              </a:rPr>
              <a:t>zadacima</a:t>
            </a:r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latin typeface="Times New Roman" panose="02020603050405020304" pitchFamily="18" charset="0"/>
                <a:ea typeface="NSimSun" panose="02010609030101010101" pitchFamily="49" charset="-122"/>
              </a:rPr>
              <a:t>dijagnoze</a:t>
            </a:r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2400" kern="150" dirty="0" err="1">
                <a:latin typeface="Times New Roman" panose="02020603050405020304" pitchFamily="18" charset="0"/>
                <a:ea typeface="NSimSun" panose="02010609030101010101" pitchFamily="49" charset="-122"/>
              </a:rPr>
              <a:t>prognoze</a:t>
            </a:r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latin typeface="Times New Roman" panose="02020603050405020304" pitchFamily="18" charset="0"/>
                <a:ea typeface="NSimSun" panose="02010609030101010101" pitchFamily="49" charset="-122"/>
              </a:rPr>
              <a:t>terapije</a:t>
            </a:r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kern="150" dirty="0" err="1">
                <a:latin typeface="Times New Roman" panose="02020603050405020304" pitchFamily="18" charset="0"/>
                <a:ea typeface="NSimSun" panose="02010609030101010101" pitchFamily="49" charset="-122"/>
              </a:rPr>
              <a:t>procena</a:t>
            </a:r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latin typeface="Times New Roman" panose="02020603050405020304" pitchFamily="18" charset="0"/>
                <a:ea typeface="NSimSun" panose="02010609030101010101" pitchFamily="49" charset="-122"/>
              </a:rPr>
              <a:t>rizika</a:t>
            </a:r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 od </a:t>
            </a:r>
            <a:r>
              <a:rPr lang="en-US" sz="2400" kern="150" dirty="0" err="1">
                <a:latin typeface="Times New Roman" panose="02020603050405020304" pitchFamily="18" charset="0"/>
                <a:ea typeface="NSimSun" panose="02010609030101010101" pitchFamily="49" charset="-122"/>
              </a:rPr>
              <a:t>nastanka</a:t>
            </a:r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latin typeface="Times New Roman" panose="02020603050405020304" pitchFamily="18" charset="0"/>
                <a:ea typeface="NSimSun" panose="02010609030101010101" pitchFamily="49" charset="-122"/>
              </a:rPr>
              <a:t>bolesti</a:t>
            </a:r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2400" kern="150" dirty="0" err="1">
                <a:latin typeface="Times New Roman" panose="02020603050405020304" pitchFamily="18" charset="0"/>
                <a:ea typeface="NSimSun" panose="02010609030101010101" pitchFamily="49" charset="-122"/>
              </a:rPr>
              <a:t>procena</a:t>
            </a:r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latin typeface="Times New Roman" panose="02020603050405020304" pitchFamily="18" charset="0"/>
                <a:ea typeface="NSimSun" panose="02010609030101010101" pitchFamily="49" charset="-122"/>
              </a:rPr>
              <a:t>efikasnosti</a:t>
            </a:r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/</a:t>
            </a:r>
            <a:r>
              <a:rPr lang="en-US" sz="2400" kern="150" dirty="0" err="1">
                <a:latin typeface="Times New Roman" panose="02020603050405020304" pitchFamily="18" charset="0"/>
                <a:ea typeface="NSimSun" panose="02010609030101010101" pitchFamily="49" charset="-122"/>
              </a:rPr>
              <a:t>uspešnosti</a:t>
            </a:r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latin typeface="Times New Roman" panose="02020603050405020304" pitchFamily="18" charset="0"/>
                <a:ea typeface="NSimSun" panose="02010609030101010101" pitchFamily="49" charset="-122"/>
              </a:rPr>
              <a:t>lečenja</a:t>
            </a:r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2400" kern="150" dirty="0" err="1">
                <a:latin typeface="Times New Roman" panose="02020603050405020304" pitchFamily="18" charset="0"/>
                <a:ea typeface="NSimSun" panose="02010609030101010101" pitchFamily="49" charset="-122"/>
              </a:rPr>
              <a:t>upravljanje</a:t>
            </a:r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latin typeface="Times New Roman" panose="02020603050405020304" pitchFamily="18" charset="0"/>
                <a:ea typeface="NSimSun" panose="02010609030101010101" pitchFamily="49" charset="-122"/>
              </a:rPr>
              <a:t>ili</a:t>
            </a:r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latin typeface="Times New Roman" panose="02020603050405020304" pitchFamily="18" charset="0"/>
                <a:ea typeface="NSimSun" panose="02010609030101010101" pitchFamily="49" charset="-122"/>
              </a:rPr>
              <a:t>ublažavanje</a:t>
            </a:r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latin typeface="Times New Roman" panose="02020603050405020304" pitchFamily="18" charset="0"/>
                <a:ea typeface="NSimSun" panose="02010609030101010101" pitchFamily="49" charset="-122"/>
              </a:rPr>
              <a:t>komplikacija</a:t>
            </a:r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latin typeface="Times New Roman" panose="02020603050405020304" pitchFamily="18" charset="0"/>
                <a:ea typeface="NSimSun" panose="02010609030101010101" pitchFamily="49" charset="-122"/>
              </a:rPr>
              <a:t>lečenja</a:t>
            </a:r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2400" kern="150" dirty="0" err="1">
                <a:latin typeface="Times New Roman" panose="02020603050405020304" pitchFamily="18" charset="0"/>
                <a:ea typeface="NSimSun" panose="02010609030101010101" pitchFamily="49" charset="-122"/>
              </a:rPr>
              <a:t>pomoć</a:t>
            </a:r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latin typeface="Times New Roman" panose="02020603050405020304" pitchFamily="18" charset="0"/>
                <a:ea typeface="NSimSun" panose="02010609030101010101" pitchFamily="49" charset="-122"/>
              </a:rPr>
              <a:t>kada</a:t>
            </a:r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 je </a:t>
            </a:r>
            <a:r>
              <a:rPr lang="en-US" sz="2400" kern="150" dirty="0" err="1">
                <a:latin typeface="Times New Roman" panose="02020603050405020304" pitchFamily="18" charset="0"/>
                <a:ea typeface="NSimSun" panose="02010609030101010101" pitchFamily="49" charset="-122"/>
              </a:rPr>
              <a:t>nega</a:t>
            </a:r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latin typeface="Times New Roman" panose="02020603050405020304" pitchFamily="18" charset="0"/>
                <a:ea typeface="NSimSun" panose="02010609030101010101" pitchFamily="49" charset="-122"/>
              </a:rPr>
              <a:t>pacijenta</a:t>
            </a:r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 u </a:t>
            </a:r>
            <a:r>
              <a:rPr lang="en-US" sz="2400" kern="150" dirty="0" err="1">
                <a:latin typeface="Times New Roman" panose="02020603050405020304" pitchFamily="18" charset="0"/>
                <a:ea typeface="NSimSun" panose="02010609030101010101" pitchFamily="49" charset="-122"/>
              </a:rPr>
              <a:t>pitanju</a:t>
            </a:r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2400" kern="150" dirty="0" err="1">
                <a:latin typeface="Times New Roman" panose="02020603050405020304" pitchFamily="18" charset="0"/>
                <a:ea typeface="NSimSun" panose="02010609030101010101" pitchFamily="49" charset="-122"/>
              </a:rPr>
              <a:t>klinička</a:t>
            </a:r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latin typeface="Times New Roman" panose="02020603050405020304" pitchFamily="18" charset="0"/>
                <a:ea typeface="NSimSun" panose="02010609030101010101" pitchFamily="49" charset="-122"/>
              </a:rPr>
              <a:t>istraživanja</a:t>
            </a:r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latin typeface="Times New Roman" panose="02020603050405020304" pitchFamily="18" charset="0"/>
                <a:ea typeface="NSimSun" panose="02010609030101010101" pitchFamily="49" charset="-122"/>
              </a:rPr>
              <a:t>razvoj</a:t>
            </a:r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latin typeface="Times New Roman" panose="02020603050405020304" pitchFamily="18" charset="0"/>
                <a:ea typeface="NSimSun" panose="02010609030101010101" pitchFamily="49" charset="-122"/>
              </a:rPr>
              <a:t>lekova</a:t>
            </a:r>
            <a:r>
              <a:rPr lang="en-US" sz="2400" kern="150" dirty="0">
                <a:latin typeface="Times New Roman" panose="02020603050405020304" pitchFamily="18" charset="0"/>
                <a:ea typeface="NSimSun" panose="02010609030101010101" pitchFamily="49" charset="-122"/>
              </a:rPr>
              <a:t>…</a:t>
            </a:r>
            <a:endParaRPr lang="en-US" sz="2400" kern="150" dirty="0">
              <a:effectLst/>
              <a:latin typeface="Times New Roman" panose="02020603050405020304" pitchFamily="18" charset="0"/>
              <a:ea typeface="NSimSun" panose="02010609030101010101" pitchFamily="49" charset="-122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Izveštaj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o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primeni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veštačke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inteligencije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u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zdravstvu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njenom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uticaju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na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odnos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„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pacijent-lekar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“ Upravnog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odbora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za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ljudska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prava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u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oblasti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biomedicine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zdravstva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(</a:t>
            </a:r>
            <a:r>
              <a:rPr lang="en-US" sz="24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CDBIO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)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iz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2024. </a:t>
            </a:r>
            <a:r>
              <a:rPr lang="en-US" sz="24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godine</a:t>
            </a:r>
            <a:endParaRPr lang="en-US" sz="2400" kern="150" dirty="0">
              <a:effectLst/>
              <a:latin typeface="Times New Roman" panose="02020603050405020304" pitchFamily="18" charset="0"/>
              <a:ea typeface="NSimSun" panose="02010609030101010101" pitchFamily="49" charset="-122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b="1" kern="150" dirty="0">
              <a:effectLst/>
              <a:latin typeface="Times New Roman" panose="02020603050405020304" pitchFamily="18" charset="0"/>
              <a:ea typeface="NSimSun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943464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6BED8B-2AD8-ED62-90D1-674888F3D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2">
            <a:extLst>
              <a:ext uri="{FF2B5EF4-FFF2-40B4-BE49-F238E27FC236}">
                <a16:creationId xmlns:a16="http://schemas.microsoft.com/office/drawing/2014/main" id="{C0390274-398F-B3F3-4FF0-5CC734B1CC6C}"/>
              </a:ext>
            </a:extLst>
          </p:cNvPr>
          <p:cNvSpPr/>
          <p:nvPr/>
        </p:nvSpPr>
        <p:spPr>
          <a:xfrm>
            <a:off x="875071" y="1956619"/>
            <a:ext cx="9419303" cy="398554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6011F4-D4A8-CF1C-1B68-CB4874B4A45C}"/>
              </a:ext>
            </a:extLst>
          </p:cNvPr>
          <p:cNvSpPr txBox="1"/>
          <p:nvPr/>
        </p:nvSpPr>
        <p:spPr>
          <a:xfrm>
            <a:off x="442452" y="1956619"/>
            <a:ext cx="10978217" cy="4124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endParaRPr lang="sr-Latn-RS" sz="1400" b="1" dirty="0"/>
          </a:p>
          <a:p>
            <a:pPr algn="ctr"/>
            <a:r>
              <a:rPr lang="en-US" sz="2400" b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Izborno</a:t>
            </a:r>
            <a:r>
              <a:rPr lang="en-US" sz="2400" b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400" b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pravo</a:t>
            </a:r>
            <a:r>
              <a:rPr lang="en-US" sz="24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kern="150" dirty="0">
              <a:effectLst/>
              <a:latin typeface="Times New Roman" panose="02020603050405020304" pitchFamily="18" charset="0"/>
              <a:ea typeface="NSimSun" panose="02010609030101010101" pitchFamily="49" charset="-122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r-Latn-R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Uredb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a</a:t>
            </a:r>
            <a:r>
              <a:rPr lang="sr-Latn-R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Evropske unije o veštačkoj inteligenciji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- </a:t>
            </a:r>
            <a:r>
              <a:rPr lang="sr-Latn-R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klasifikovana kao visokorizična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:”…(b)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Sistemi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veštačke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inteligencije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koji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su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namenjeni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da se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koriste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za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uticanje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na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ishod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izbora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ili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referenduma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ili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ponašanje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fizičkih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lica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prilikom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glasanja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na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izborima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ili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referendumu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. Ovo ne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uključuje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sisteme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veštačke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inteligencije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čijim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izlaznim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podacima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fizička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lica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nisu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direktno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izložena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kao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što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su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alati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koji se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koriste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za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organizovanje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optimizaciju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ili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strukturiranje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političkih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kampanja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sa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administrativne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ili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logističke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tačke</a:t>
            </a:r>
            <a:r>
              <a:rPr lang="en-US" sz="2000" i="1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i="1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gledišta</a:t>
            </a:r>
            <a:endParaRPr lang="en-US" sz="2000" i="1" kern="150" dirty="0">
              <a:effectLst/>
              <a:latin typeface="Times New Roman" panose="02020603050405020304" pitchFamily="18" charset="0"/>
              <a:ea typeface="NSimSun" panose="02010609030101010101" pitchFamily="49" charset="-122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Evropska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komisija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za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demokratiju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putem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prava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(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Venecijanska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komisija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),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savetodavno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telo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Saveta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Evrope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za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ustavna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pitanja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je 2022.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godine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organizovala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19.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evropsku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konferenciju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Tela za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upravljanje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izborima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koja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je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bila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posve</a:t>
            </a:r>
            <a:r>
              <a:rPr lang="sr-Latn-R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ćena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temi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„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Veštačka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inteligencija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izborni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integritet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“: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primena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veštačke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inteligencije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može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negativno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uticati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na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izborni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proces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,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ali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i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veoma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r>
              <a:rPr lang="en-US" sz="2000" kern="150" dirty="0" err="1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pozitivno</a:t>
            </a:r>
            <a:r>
              <a:rPr lang="en-US" sz="2000" kern="150" dirty="0">
                <a:effectLst/>
                <a:latin typeface="Times New Roman" panose="02020603050405020304" pitchFamily="18" charset="0"/>
                <a:ea typeface="NSimSun" panose="02010609030101010101" pitchFamily="49" charset="-122"/>
              </a:rPr>
              <a:t> </a:t>
            </a:r>
            <a:endParaRPr lang="en-US" sz="2000" b="1" kern="150" dirty="0">
              <a:effectLst/>
              <a:latin typeface="Times New Roman" panose="02020603050405020304" pitchFamily="18" charset="0"/>
              <a:ea typeface="NSimSun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711150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91FB3A-9D30-EC34-8091-33F266C2F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2">
            <a:extLst>
              <a:ext uri="{FF2B5EF4-FFF2-40B4-BE49-F238E27FC236}">
                <a16:creationId xmlns:a16="http://schemas.microsoft.com/office/drawing/2014/main" id="{53528D78-9243-890B-9B56-E4AD010CED08}"/>
              </a:ext>
            </a:extLst>
          </p:cNvPr>
          <p:cNvSpPr/>
          <p:nvPr/>
        </p:nvSpPr>
        <p:spPr>
          <a:xfrm>
            <a:off x="875071" y="1956619"/>
            <a:ext cx="9419303" cy="398554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sr-Latn-RS" sz="2000" b="1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B2068E-DFAE-9EBA-4D40-00AD6BDA78E6}"/>
              </a:ext>
            </a:extLst>
          </p:cNvPr>
          <p:cNvSpPr txBox="1"/>
          <p:nvPr/>
        </p:nvSpPr>
        <p:spPr>
          <a:xfrm>
            <a:off x="442452" y="1956619"/>
            <a:ext cx="1097821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endParaRPr lang="sr-Latn-RS" sz="2800" b="1" dirty="0"/>
          </a:p>
          <a:p>
            <a:pPr marL="0" indent="0" algn="ctr">
              <a:buNone/>
            </a:pPr>
            <a:endParaRPr lang="sr-Latn-RS" sz="2800" b="1" dirty="0"/>
          </a:p>
          <a:p>
            <a:pPr marL="0" indent="0" algn="ctr">
              <a:buNone/>
            </a:pPr>
            <a:endParaRPr lang="sr-Latn-RS" sz="2800" b="1" dirty="0"/>
          </a:p>
          <a:p>
            <a:pPr marL="0" indent="0" algn="ctr">
              <a:buNone/>
            </a:pPr>
            <a:endParaRPr lang="sr-Latn-RS" sz="2800" b="1"/>
          </a:p>
          <a:p>
            <a:pPr marL="0" indent="0" algn="ctr">
              <a:buNone/>
            </a:pPr>
            <a:r>
              <a:rPr lang="sr-Latn-RS" sz="2800" b="1"/>
              <a:t>HVALA </a:t>
            </a:r>
            <a:r>
              <a:rPr lang="sr-Latn-RS" sz="2800" b="1" dirty="0"/>
              <a:t>NA PAŽNJI!</a:t>
            </a:r>
          </a:p>
        </p:txBody>
      </p:sp>
    </p:spTree>
    <p:extLst>
      <p:ext uri="{BB962C8B-B14F-4D97-AF65-F5344CB8AC3E}">
        <p14:creationId xmlns:p14="http://schemas.microsoft.com/office/powerpoint/2010/main" val="39761495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1004</TotalTime>
  <Words>1527</Words>
  <Application>Microsoft Office PowerPoint</Application>
  <PresentationFormat>Widescreen</PresentationFormat>
  <Paragraphs>133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Helvetica</vt:lpstr>
      <vt:lpstr>Symbol</vt:lpstr>
      <vt:lpstr>Times New Roman</vt:lpstr>
      <vt:lpstr>Wingdings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Tamara Krstic</dc:creator>
  <dc:description/>
  <cp:lastModifiedBy>Milena</cp:lastModifiedBy>
  <cp:revision>27</cp:revision>
  <dcterms:created xsi:type="dcterms:W3CDTF">2021-02-02T10:15:04Z</dcterms:created>
  <dcterms:modified xsi:type="dcterms:W3CDTF">2025-05-18T21:01:04Z</dcterms:modified>
  <dc:language>en-US</dc:language>
</cp:coreProperties>
</file>