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12192000" cy="6858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-966600" y="2172960"/>
            <a:ext cx="8208000" cy="61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/>
          <p:cNvSpPr/>
          <p:nvPr/>
        </p:nvSpPr>
        <p:spPr>
          <a:xfrm>
            <a:off x="686160" y="635760"/>
            <a:ext cx="10968840" cy="53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</p:txBody>
      </p:sp>
      <p:sp>
        <p:nvSpPr>
          <p:cNvPr id="78" name="CustomShape 2"/>
          <p:cNvSpPr/>
          <p:nvPr/>
        </p:nvSpPr>
        <p:spPr>
          <a:xfrm>
            <a:off x="1821960" y="2700000"/>
            <a:ext cx="8581320" cy="145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USKLAĐIVANJE SRPSKOG ZAKONODAVSTVA SA PRAVNIM TEKOVINAMA EU U OBLASTI DIGITALIZACIJE</a:t>
            </a:r>
            <a:endParaRPr b="0" lang="en-US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Prof. dr Vladimir Medović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686160" y="635760"/>
            <a:ext cx="10968840" cy="53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USLOVI ZA PRIJEM NOVIH DRŽAVA ČLANICA 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Geografski uslov: evropska država.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Politički uslov: poštovanje  osnovnih vrednosti EU. 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Član 49 Ugovora o EU: Svaka evropska država koja poštuje osnovne vrednosti EU i posvećena je njihovom unapređivanju može podneti zahtev za članstvo u EU.</a:t>
            </a: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686160" y="635760"/>
            <a:ext cx="10968840" cy="53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PROCEDURA ZA PRIJEM NOVIH DRŽAVA ČLANICA 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Odluku o prijemu novih država članica donosi Savet EU jednoglasno, na predlog EK i uz saglasnost EP.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Ugovor o pristupanju zaključuju postojeće države članice i nova država članica.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Ugovor o pristupanju stupa na snagu nakon što ga ratifikuju sve države potpisnice. 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ustomShape 1"/>
          <p:cNvSpPr/>
          <p:nvPr/>
        </p:nvSpPr>
        <p:spPr>
          <a:xfrm>
            <a:off x="686160" y="635760"/>
            <a:ext cx="10968840" cy="53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SRBIJA U PROCESU PRIDRUŽIVANJA I PRISTUPANJA EU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SRJ od novembra 2000. učesnica Procesa stabilizacije i pridruživanja.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Srbija postala nezavisna država 2006. godine.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Odluka Saveta EU o viznoj liberalizaciji od 30. novembra 2009.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Srbija podnela zahtev za članstvo u EU 22. decembra 2009.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Kandidat za članstvo u EU od 1. marta 2012.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Odluka Evropskog saveta o otvaranju pregovora o članstvu sa Srbijom 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28. juna 2013. 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21. januara 2014. godine u Briselu otvorena Međuvladina konferencija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686160" y="635760"/>
            <a:ext cx="10968840" cy="53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PREGOVORI O ČLANSTVU: NAČELA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Opšti pregovarački okvir EU za pregovore sa Srbijom (Savet EU, 17. decembar 2013)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Otvaranje pregovora zasnovano na činjenici da Srbija poštuje vrednosti EU i da je posvećena njihovom unapređenju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Od Srbije se očekuje da u svim fazama pregovorima poštuje vrednosti EU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U slučaju da Srbija ozbiljno i kontinuirano krši vrednosti EU Komisija će preporučiti suspenziju pristupnih pregovora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Nakon što sasluša stavove Srbije, Savet EU kvalifikovanom većinom odlučuje o suspenziji pregovora i uslovima za njihovo obnavljanje</a:t>
            </a: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686160" y="635760"/>
            <a:ext cx="10968840" cy="53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PREGOVORI O ČLANSTVU: SADRŽINA I CILJ PREGOVORA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Cilj pregovora: prihvatanje prava i obaveza na kojima je zasnovana EU (pravnih tekovina EU)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U momentu pristupanja EU Srbija mora biti u mogućnosti da efikasno i pravilno primenjuje pravne tekovine EU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Pravne tekovine podeljene na 35 pregovaračkih poglavlja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Prioritetna poglavlja: 23-Pravosuđe i osnovna prava; 24-Pravda, sloboda i bezbednost; 35-Normalizacija odnosa sa Kosovom*.</a:t>
            </a: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686160" y="635760"/>
            <a:ext cx="10968840" cy="53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NOVA METODOLOGIJA PROŠIRENJA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Nova metodologija proširenja usvojena 25. marta 2000.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Srbija prihvatila Novu metodologiju proširenja 9. jula 2000.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Savet EU usvojio odluku o primeni Nove metodologije na Srbiju 6. maja 2001. 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Osnovni cilj Nove metodologije proširenja: poboljšanje i povećanje efikasnosti pristupnog procesa kako bi se efekti reformi i približavanje EU odrazili na veći kvalitet života građana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686160" y="635760"/>
            <a:ext cx="10968840" cy="53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NOVA METODOLOGIJA PROŠIRENJA: PREGOVARAČKI KLASTERI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Načela: predviljivost, kredibilnost i veća dinamičnost pristupnog procesa, uz jače političko vođstvo.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Pregovoračka poglavlja grupisana u 6 tematskih klastera: Klaster 1 Osnovna pitanja; Klaster 2 Unutrašnje tržište; Klaster 3 Konkurentnost i inkluzivni rast; Klaster 4 Zelena agenda i održiva povezanost; Klaster 5 Resursi, poljoprivreda i kohezija; Klaster 6 Spoljni odnosi.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Klasteri se otvaraju u celini, nakon ispunjavanja početnih merila.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Klaster 1 Osnovna pitanja, se otvara prvi i zatvara poslednji, napredak u ovom klasteru određuje tempo celokupnih pregovora.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686160" y="635760"/>
            <a:ext cx="10968840" cy="53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KLASTER 3 – KONKURENOST I INKLUZIVNI RAST: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Poglavlje 10 – digitalna transformacija i mediji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Poglavlje 16 - oporezivanje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Poglavlje 17 – ekonomska i monetarna politika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Poglavlje 19 – socijalna politika i zapošljavanje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Poglavlje 20 – preduzetništvo i industrijska pollitika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Poglavlje 25 – nauka i istraživanje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Poglavlje 26 – obrazovanje i kultura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Poglavlje 29 - carinska  unija</a:t>
            </a: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686160" y="635760"/>
            <a:ext cx="10968840" cy="53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POGLAVLJE 10 – DIGITALNA TRANSFORMACIJA I MEDIJI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Poglavlje 10 pokriva tri oblasti: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elektronske komunikacije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informaciono društvo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audiovizuelna politika</a:t>
            </a: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686160" y="635760"/>
            <a:ext cx="10968840" cy="53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ELEKTRONSKE KOMUNIKACIJE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Harmonizacija sa regulatirnim okvirom EU koji je usmeren na otvaranje tržišta telekomunikacija. Regulatorni okvir EU odnosi se na sve telekomunikacione mreže i usluge.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Osnivanje nezavisnog regulatora (RATEL, REM).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Jačanje konkurentnosti kroz lakši pristup tržištu i podsticanje investicija.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Pravični pristup osnovnim uslugama za sve korisnike po optimalnim cenama.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686160" y="635760"/>
            <a:ext cx="10968840" cy="53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AUDIOVIZUELNA POLITIKA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Otvaranje tržišta i slobodna konkurencija u okviru EU.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TV usluge: koordinacija nacionalnih zakonodavstava u cilju: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slobodne trgovine TV programima i audiovizuelnim uslugama, 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zaštite kulturnog diverzititeta, 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promocije evropskih filmskih sadržaja,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zaštite maloletnika od neprikladnog TV sadržaja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zaštite od neprimernog oglašavanja u medijima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686160" y="635760"/>
            <a:ext cx="10968840" cy="53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INFORMACIONO DRUŠTVO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Internet, aktivnosti na internetu, standardi informacionih i komunikacionih tehnologija.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Usklađivanje sa propisima EU u oblasti E-uprave, E-zdravlja, E-pravosuđa, E-trgovine.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Usklađivanje sa tehničkim standardima EU koji bi garantovali interoperatibilnost, internet privatnost i pristupačnost interneta.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Tri stuba: tehnologija radi za ljude, pravična i konkurentna digitalna ekonomija, otvoreno i održivo društvo.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686160" y="635760"/>
            <a:ext cx="10968840" cy="53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SLOBODA MIŠLJENJA I IZRAŽAVANJA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Deo osnovnih osnovnih vrednosti EU: demokratija i poštovanje ljudskih prava.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Sloboda mišljenja i izražavanja zaštićene Evropskom konvencijom o zaštiti ljudskih prava i osnovnih sloboda i Poveljom o osnovnim pravima EU.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Deo poglavlja 23: Pravosuđe i osnovna prava u okviru klastera 1: Osnovna pitanja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686160" y="635760"/>
            <a:ext cx="10968840" cy="53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SLOBODA  IZRAŽAVANJA U DIGITALNOM OKRUŽENJU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Vodič EU za ljudska prava u vezi sa pravom na izražavanje “online” i “offline”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(Savet EU, 2014.)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Podrška poštovanju ljudskih prava, slobode mišljenja i izražavanja, “offline” i “online”.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Unapređenje neometanog, necenzurisanog i nediskriminatornog pristupa informacionim tehnologijama i online servisima za sve, u skladu sa pravilima međunarodnog prava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Podrška aktivnostima protiv pokušaja blokiranja, ometanja, filterisanja, cenzure ili zatvaranja komunikacionih mreža ili bilo kog drugog mešanja koje nije u skladu sa pravilima međunarodnog prava.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Tehnička podrška pojedincima u aktivnostima za sprečavanje takvih pokušaja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686160" y="635760"/>
            <a:ext cx="10968840" cy="53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SLOBODA MEDIJA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Usklađivanje sa pravnim tekovinama EU i evropskim standardima o slobodi medija.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Pluralizam medija i uređivačka nezavisnost preduslovi demokratije.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Jačanje nezavisnosti i efikasnosti REM-a.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Elektronski mediji: usklađivanje sa Direktivom EU o audiovizuelnim medijskim uslugama.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686160" y="635760"/>
            <a:ext cx="10968840" cy="53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SLOBODA MEDIJA: PROBLEMI I IZAZOVI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Pritisci na medije i novinare.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Pasivna uloga REM-a.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Strateške tužbe protiv učešća javnosti (SLAPP) – potreba usklađivanja sa pravnim tekovinama EU za rano odbacivanje očigledno neosnovanih tužbi i pravnim sredstvima protiv zlonamernih sudskih postupaka.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Govor mržnje u javnom prostoru.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G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686160" y="635760"/>
            <a:ext cx="10968840" cy="53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SLOBODA MEDIJA: STRANO MEŠANJE I DEZINFORMACIJE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Problem sve prisutnijeg anti EU narativa.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Suprostavljanje stranom uticaju na informacije i manipulaciji informacijama, posebno u kontekstu Ruske agresije na Ukrajinu.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Problem neusklađenosti spoljne politike Srbije sa Zajedničkom spoljnom i bezbednosnom politikom EU.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EU usvojila sankcije protiv ruskih javnim medija, čije emitovanje unutar EU je obustavljeno.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Poštovanje međunarodne obaveze suzbijanja propagande ratai izazivanja nacionalne, rasne ili verske mržnje.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G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Application>LibreOffice/7.0.5.2$Windows_X86_64 LibreOffice_project/64390860c6cd0aca4beafafcfd84613dd9dfb63a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2021-02-02T10:15:04Z</dcterms:created>
  <dc:creator>Tamara Krstic</dc:creator>
  <dc:description/>
  <dc:language>en-US</dc:language>
  <cp:lastModifiedBy/>
  <dcterms:modified xsi:type="dcterms:W3CDTF">2024-12-12T11:34:11Z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